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56" r:id="rId3"/>
    <p:sldId id="278" r:id="rId4"/>
    <p:sldId id="277" r:id="rId5"/>
    <p:sldId id="269" r:id="rId6"/>
    <p:sldId id="279" r:id="rId7"/>
    <p:sldId id="270" r:id="rId8"/>
    <p:sldId id="271" r:id="rId9"/>
    <p:sldId id="275" r:id="rId10"/>
    <p:sldId id="272" r:id="rId11"/>
    <p:sldId id="274" r:id="rId12"/>
    <p:sldId id="27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/>
    <p:restoredTop sz="91176"/>
  </p:normalViewPr>
  <p:slideViewPr>
    <p:cSldViewPr snapToGrid="0" snapToObjects="1">
      <p:cViewPr varScale="1">
        <p:scale>
          <a:sx n="62" d="100"/>
          <a:sy n="62" d="100"/>
        </p:scale>
        <p:origin x="9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F904059-E21C-4990-AD2E-1DC3227CE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F7C421-03C6-40B6-B68E-34F64DD28E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81529-B5EF-477C-A8DF-F780E8C33C4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6B7DC2-BFBA-4598-9339-9482D8D3E0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0B2D77-B641-4596-8BA4-8E613DF13B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7BF26-843B-4EE7-AB48-128B2F58B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466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A8A8E-C9D6-3542-8769-6C82CC6A144C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B0734-1704-A14E-9486-89D140B7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8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252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生成器有时候会生成一些偏离目标太远的图片</a:t>
            </a:r>
            <a:endParaRPr kumimoji="1" lang="en-US" altLang="zh-CN" dirty="0"/>
          </a:p>
          <a:p>
            <a:r>
              <a:rPr kumimoji="1" lang="en-US" altLang="zh-CN" dirty="0"/>
              <a:t>GAN sometimes generates some pictures that deviate too far from the target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Generating unrecognizable or wrong numbers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Or the weird elephant on the right. Besides</a:t>
            </a:r>
            <a:r>
              <a:rPr kumimoji="1" lang="en-US" altLang="zh-CN" b="0" dirty="0"/>
              <a:t>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Generator is unstable during training, all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it hard to train GAN.</a:t>
            </a:r>
            <a:endParaRPr kumimoji="1"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96947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生成器的：不稳定，容易偏离目标图像；训练时不稳定；画质清晰</a:t>
            </a:r>
            <a:endParaRPr kumimoji="1" lang="en-US" altLang="zh-CN" dirty="0"/>
          </a:p>
          <a:p>
            <a:r>
              <a:rPr kumimoji="1" lang="en-US" altLang="zh-CN" dirty="0"/>
              <a:t>VAE</a:t>
            </a:r>
            <a:r>
              <a:rPr kumimoji="1" lang="zh-CN" altLang="en-US" dirty="0"/>
              <a:t>：生成稳定，但可能模糊</a:t>
            </a:r>
            <a:endParaRPr kumimoji="1" lang="en-US" altLang="zh-CN" dirty="0"/>
          </a:p>
          <a:p>
            <a:r>
              <a:rPr kumimoji="1" lang="en-US" altLang="zh-CN" dirty="0"/>
              <a:t>NCA</a:t>
            </a:r>
            <a:r>
              <a:rPr kumimoji="1" lang="zh-CN" altLang="en-US" dirty="0"/>
              <a:t>：参数少，符合生物学特性</a:t>
            </a:r>
            <a:endParaRPr kumimoji="1" lang="en-US" altLang="zh-CN" dirty="0"/>
          </a:p>
          <a:p>
            <a:r>
              <a:rPr kumimoji="1" lang="zh-CN" altLang="en-US" dirty="0"/>
              <a:t>已经有相关工作，尤其是最后两点，证明，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NCA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三者结合可能性是存在的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77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我们的模型用</a:t>
            </a:r>
            <a:r>
              <a:rPr kumimoji="1" lang="en-US" altLang="zh-CN" dirty="0"/>
              <a:t>NCA</a:t>
            </a:r>
            <a:r>
              <a:rPr kumimoji="1" lang="zh-CN" altLang="en-US" dirty="0"/>
              <a:t>代替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，并且结合使用</a:t>
            </a:r>
            <a:r>
              <a:rPr kumimoji="1" lang="en-US" altLang="zh-CN" dirty="0"/>
              <a:t>VAE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replace the generator in GAN with NCA and combine VAE (VAE-NCA) to demonstrate their performance in image generation tasks 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6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65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40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Highly sensitive to the hyperparameter selections.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比如</a:t>
            </a:r>
            <a:r>
              <a:rPr lang="en-US" altLang="zh-CN" sz="1200" dirty="0" err="1"/>
              <a:t>realESRGAN</a:t>
            </a:r>
            <a:r>
              <a:rPr lang="zh-CN" altLang="en-US" sz="1200" dirty="0"/>
              <a:t> 需要</a:t>
            </a:r>
            <a:r>
              <a:rPr lang="en-US" altLang="zh-CN" sz="1200" dirty="0"/>
              <a:t>6</a:t>
            </a:r>
            <a:r>
              <a:rPr lang="zh-CN" altLang="en-US" sz="1200" dirty="0"/>
              <a:t>小时的渲染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18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52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，可以把</a:t>
            </a:r>
            <a:r>
              <a:rPr kumimoji="1" lang="en-US" altLang="zh-CN" dirty="0"/>
              <a:t>GAN</a:t>
            </a:r>
            <a:r>
              <a:rPr kumimoji="1" lang="zh-CN" altLang="en-US" dirty="0"/>
              <a:t>里面的生成器换成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生成器有时候会生成一些无厘头的东西，但画质好，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趋向于生成目标图片，内容稳定，只是可能比较模糊</a:t>
            </a:r>
          </a:p>
        </p:txBody>
      </p:sp>
    </p:spTree>
    <p:extLst>
      <p:ext uri="{BB962C8B-B14F-4D97-AF65-F5344CB8AC3E}">
        <p14:creationId xmlns:p14="http://schemas.microsoft.com/office/powerpoint/2010/main" val="38077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30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c17491@umac.m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63" Type="http://schemas.openxmlformats.org/officeDocument/2006/relationships/image" Target="../media/image77.png"/><Relationship Id="rId68" Type="http://schemas.openxmlformats.org/officeDocument/2006/relationships/image" Target="../media/image82.png"/><Relationship Id="rId84" Type="http://schemas.openxmlformats.org/officeDocument/2006/relationships/image" Target="../media/image98.png"/><Relationship Id="rId89" Type="http://schemas.openxmlformats.org/officeDocument/2006/relationships/image" Target="../media/image103.png"/><Relationship Id="rId16" Type="http://schemas.openxmlformats.org/officeDocument/2006/relationships/image" Target="../media/image30.png"/><Relationship Id="rId11" Type="http://schemas.openxmlformats.org/officeDocument/2006/relationships/image" Target="../media/image25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3" Type="http://schemas.openxmlformats.org/officeDocument/2006/relationships/image" Target="../media/image67.png"/><Relationship Id="rId58" Type="http://schemas.openxmlformats.org/officeDocument/2006/relationships/image" Target="../media/image72.png"/><Relationship Id="rId74" Type="http://schemas.openxmlformats.org/officeDocument/2006/relationships/image" Target="../media/image88.png"/><Relationship Id="rId79" Type="http://schemas.openxmlformats.org/officeDocument/2006/relationships/image" Target="../media/image93.png"/><Relationship Id="rId5" Type="http://schemas.openxmlformats.org/officeDocument/2006/relationships/image" Target="../media/image19.png"/><Relationship Id="rId90" Type="http://schemas.openxmlformats.org/officeDocument/2006/relationships/image" Target="../media/image104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png"/><Relationship Id="rId56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image" Target="../media/image83.png"/><Relationship Id="rId77" Type="http://schemas.openxmlformats.org/officeDocument/2006/relationships/image" Target="../media/image91.png"/><Relationship Id="rId8" Type="http://schemas.openxmlformats.org/officeDocument/2006/relationships/image" Target="../media/image22.png"/><Relationship Id="rId51" Type="http://schemas.openxmlformats.org/officeDocument/2006/relationships/image" Target="../media/image65.png"/><Relationship Id="rId72" Type="http://schemas.openxmlformats.org/officeDocument/2006/relationships/image" Target="../media/image86.png"/><Relationship Id="rId80" Type="http://schemas.openxmlformats.org/officeDocument/2006/relationships/image" Target="../media/image94.png"/><Relationship Id="rId85" Type="http://schemas.openxmlformats.org/officeDocument/2006/relationships/image" Target="../media/image99.png"/><Relationship Id="rId3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59" Type="http://schemas.openxmlformats.org/officeDocument/2006/relationships/image" Target="../media/image73.png"/><Relationship Id="rId67" Type="http://schemas.openxmlformats.org/officeDocument/2006/relationships/image" Target="../media/image81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Relationship Id="rId54" Type="http://schemas.openxmlformats.org/officeDocument/2006/relationships/image" Target="../media/image68.png"/><Relationship Id="rId62" Type="http://schemas.openxmlformats.org/officeDocument/2006/relationships/image" Target="../media/image76.png"/><Relationship Id="rId70" Type="http://schemas.openxmlformats.org/officeDocument/2006/relationships/image" Target="../media/image84.png"/><Relationship Id="rId75" Type="http://schemas.openxmlformats.org/officeDocument/2006/relationships/image" Target="../media/image89.png"/><Relationship Id="rId83" Type="http://schemas.openxmlformats.org/officeDocument/2006/relationships/image" Target="../media/image97.png"/><Relationship Id="rId88" Type="http://schemas.openxmlformats.org/officeDocument/2006/relationships/image" Target="../media/image102.png"/><Relationship Id="rId91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57" Type="http://schemas.openxmlformats.org/officeDocument/2006/relationships/image" Target="../media/image71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4.png"/><Relationship Id="rId65" Type="http://schemas.openxmlformats.org/officeDocument/2006/relationships/image" Target="../media/image79.png"/><Relationship Id="rId73" Type="http://schemas.openxmlformats.org/officeDocument/2006/relationships/image" Target="../media/image87.png"/><Relationship Id="rId78" Type="http://schemas.openxmlformats.org/officeDocument/2006/relationships/image" Target="../media/image92.png"/><Relationship Id="rId81" Type="http://schemas.openxmlformats.org/officeDocument/2006/relationships/image" Target="../media/image95.png"/><Relationship Id="rId86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9" Type="http://schemas.openxmlformats.org/officeDocument/2006/relationships/image" Target="../media/image53.pn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png"/><Relationship Id="rId76" Type="http://schemas.openxmlformats.org/officeDocument/2006/relationships/image" Target="../media/image90.png"/><Relationship Id="rId7" Type="http://schemas.openxmlformats.org/officeDocument/2006/relationships/image" Target="../media/image21.png"/><Relationship Id="rId71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43.pn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66" Type="http://schemas.openxmlformats.org/officeDocument/2006/relationships/image" Target="../media/image80.png"/><Relationship Id="rId87" Type="http://schemas.openxmlformats.org/officeDocument/2006/relationships/image" Target="../media/image101.png"/><Relationship Id="rId61" Type="http://schemas.openxmlformats.org/officeDocument/2006/relationships/image" Target="../media/image75.png"/><Relationship Id="rId82" Type="http://schemas.openxmlformats.org/officeDocument/2006/relationships/image" Target="../media/image96.png"/><Relationship Id="rId1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DEC611-360F-4E12-BF5A-FAB093E0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2"/>
            <a:ext cx="12192000" cy="686977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31273" y="375139"/>
            <a:ext cx="102744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bg1"/>
                </a:solidFill>
                <a:ea typeface="宋体"/>
              </a:rPr>
              <a:t>A </a:t>
            </a:r>
            <a:r>
              <a:rPr lang="en-US" altLang="zh-CN" sz="3600" b="1">
                <a:solidFill>
                  <a:schemeClr val="bg1"/>
                </a:solidFill>
                <a:ea typeface="宋体"/>
              </a:rPr>
              <a:t>New Generative </a:t>
            </a:r>
            <a:r>
              <a:rPr lang="en-US" altLang="zh-CN" sz="3600" b="1" dirty="0">
                <a:solidFill>
                  <a:schemeClr val="bg1"/>
                </a:solidFill>
                <a:ea typeface="宋体"/>
              </a:rPr>
              <a:t>M</a:t>
            </a:r>
            <a:r>
              <a:rPr lang="en-US" altLang="zh-CN" sz="3600" b="1">
                <a:solidFill>
                  <a:schemeClr val="bg1"/>
                </a:solidFill>
                <a:ea typeface="宋体"/>
              </a:rPr>
              <a:t>odel</a:t>
            </a:r>
            <a:endParaRPr lang="en-US" altLang="zh-CN" sz="3600" b="1" dirty="0">
              <a:solidFill>
                <a:schemeClr val="bg1"/>
              </a:solidFill>
              <a:ea typeface="宋体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bg1"/>
                </a:solidFill>
                <a:ea typeface="宋体"/>
              </a:rPr>
              <a:t>Neural Cellular Automata GAN(NCA-GAN)</a:t>
            </a:r>
            <a:endParaRPr lang="en-US" altLang="zh-TW" sz="36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E7D818D-19E0-F141-973D-D63E79B42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6728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lang="en-US" altLang="zh-CN" sz="2800" b="1" dirty="0" err="1">
                <a:ea typeface="宋体"/>
              </a:rPr>
              <a:t>Xuhang</a:t>
            </a:r>
            <a:r>
              <a:rPr lang="en-US" altLang="zh-CN" sz="2800" b="1" dirty="0">
                <a:ea typeface="宋体"/>
              </a:rPr>
              <a:t> Chen, YC174911, </a:t>
            </a:r>
            <a:r>
              <a:rPr lang="en-US" altLang="zh-CN" sz="2800" b="1" i="1" dirty="0">
                <a:solidFill>
                  <a:schemeClr val="bg2">
                    <a:lumMod val="75000"/>
                  </a:schemeClr>
                </a:solidFill>
                <a:ea typeface="宋体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yc17491@umac.mo</a:t>
            </a:r>
            <a:endParaRPr lang="en-US" altLang="zh-CN" sz="2800" b="1" i="1" dirty="0">
              <a:solidFill>
                <a:schemeClr val="bg2">
                  <a:lumMod val="75000"/>
                </a:schemeClr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583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5452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Analysis</a:t>
            </a:r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Our model has the ability to generate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Small model, more efficient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Limited production capacity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VAE may cause blurry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The hyperparameters are not adjusted properly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Need a more suitable discriminator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D9EE58-FD8F-3445-8802-CBE1FEA1F683}"/>
              </a:ext>
            </a:extLst>
          </p:cNvPr>
          <p:cNvSpPr txBox="1"/>
          <p:nvPr/>
        </p:nvSpPr>
        <p:spPr>
          <a:xfrm>
            <a:off x="6611815" y="1375939"/>
            <a:ext cx="50643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Future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work</a:t>
            </a:r>
          </a:p>
          <a:p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Test performance with more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Adjust hyperparameters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Find a more suitable discriminator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Add more parameters to improve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5837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105232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Contributions</a:t>
            </a:r>
            <a:endParaRPr lang="en-US" altLang="zh-C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brand-new generative model:</a:t>
            </a:r>
            <a:r>
              <a:rPr lang="zh-CN" altLang="en-US" sz="2400" dirty="0"/>
              <a:t> </a:t>
            </a:r>
            <a:r>
              <a:rPr lang="en-US" altLang="zh-CN" sz="2400" dirty="0"/>
              <a:t>combination of  NCA and GAN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combine NCAs and GANs into an unsupervised generative model that simultaneously learns to </a:t>
            </a:r>
            <a:r>
              <a:rPr lang="en-US" altLang="zh-CN" sz="2400" i="1" dirty="0"/>
              <a:t>encode</a:t>
            </a:r>
            <a:r>
              <a:rPr lang="en-US" altLang="zh-CN" sz="2400" dirty="0"/>
              <a:t>, </a:t>
            </a:r>
            <a:r>
              <a:rPr lang="en-US" altLang="zh-CN" sz="2400" i="1" dirty="0"/>
              <a:t>generate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compare </a:t>
            </a:r>
            <a:r>
              <a:rPr lang="en-US" altLang="zh-CN" sz="2400" dirty="0"/>
              <a:t>dataset samples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replace the generator in GAN with NCA</a:t>
            </a:r>
            <a:r>
              <a:rPr lang="zh-CN" altLang="zh-CN" sz="2400" dirty="0"/>
              <a:t> </a:t>
            </a:r>
            <a:r>
              <a:rPr lang="en-US" altLang="zh-CN" sz="2400" dirty="0"/>
              <a:t> to enhance the stability of the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prove that this new model produces better image samples than original NCA</a:t>
            </a:r>
            <a:r>
              <a:rPr lang="zh-CN" altLang="en-US" sz="2400" dirty="0"/>
              <a:t> </a:t>
            </a:r>
            <a:r>
              <a:rPr lang="en-US" altLang="zh-CN" sz="2400" dirty="0"/>
              <a:t> and is more efficient than GANs</a:t>
            </a:r>
          </a:p>
        </p:txBody>
      </p:sp>
    </p:spTree>
    <p:extLst>
      <p:ext uri="{BB962C8B-B14F-4D97-AF65-F5344CB8AC3E}">
        <p14:creationId xmlns:p14="http://schemas.microsoft.com/office/powerpoint/2010/main" val="114635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850B7-2242-4AA6-B01F-65AAE85A58A6}"/>
              </a:ext>
            </a:extLst>
          </p:cNvPr>
          <p:cNvSpPr/>
          <p:nvPr/>
        </p:nvSpPr>
        <p:spPr>
          <a:xfrm>
            <a:off x="262217" y="1776048"/>
            <a:ext cx="1166756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Goodfellow I, </a:t>
            </a:r>
            <a:r>
              <a:rPr lang="en-US" altLang="zh-CN" sz="2000" dirty="0" err="1"/>
              <a:t>Pouget</a:t>
            </a:r>
            <a:r>
              <a:rPr lang="en-US" altLang="zh-CN" sz="2000" dirty="0"/>
              <a:t>-Abadie J, Mirza M, Xu B, </a:t>
            </a:r>
            <a:r>
              <a:rPr lang="en-US" altLang="zh-CN" sz="2000" dirty="0" err="1"/>
              <a:t>Warde</a:t>
            </a:r>
            <a:r>
              <a:rPr lang="en-US" altLang="zh-CN" sz="2000" dirty="0"/>
              <a:t>-Farley D, </a:t>
            </a:r>
            <a:r>
              <a:rPr lang="en-US" altLang="zh-CN" sz="2000" dirty="0" err="1"/>
              <a:t>Ozair</a:t>
            </a:r>
            <a:r>
              <a:rPr lang="en-US" altLang="zh-CN" sz="2000" dirty="0"/>
              <a:t> S, Courville A,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 Y. Generative adversarial networks. Communications of the ACM. 2020 Oct 22;63(11):139-44.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Gilpin W. Cellular automata as convolutional neural networks. Physical Review E. 2019 Sep 4;100(3):032402.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Mordvintsev</a:t>
            </a:r>
            <a:r>
              <a:rPr lang="en-US" altLang="zh-CN" sz="2000" dirty="0"/>
              <a:t> A, Randazzo E, </a:t>
            </a:r>
            <a:r>
              <a:rPr lang="en-US" altLang="zh-CN" sz="2000" dirty="0" err="1"/>
              <a:t>Niklasson</a:t>
            </a:r>
            <a:r>
              <a:rPr lang="en-US" altLang="zh-CN" sz="2000" dirty="0"/>
              <a:t> E, Levin M. Growing neural cellular automata. Distill. 2020 Feb 11;5(2):e23.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Chen M, Wang Z. Image Generation With Neural Cellular </a:t>
            </a:r>
            <a:r>
              <a:rPr lang="en-US" altLang="zh-CN" sz="2000" dirty="0" err="1"/>
              <a:t>Automatas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arXiv:2010.04949. 2020 Oct 10.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Otte</a:t>
            </a:r>
            <a:r>
              <a:rPr lang="en-US" altLang="zh-CN" sz="2000" dirty="0"/>
              <a:t> M, </a:t>
            </a:r>
            <a:r>
              <a:rPr lang="en-US" altLang="zh-CN" sz="2000" dirty="0" err="1"/>
              <a:t>Delfosse</a:t>
            </a:r>
            <a:r>
              <a:rPr lang="en-US" altLang="zh-CN" sz="2000" dirty="0"/>
              <a:t> Q, Czech J, </a:t>
            </a:r>
            <a:r>
              <a:rPr lang="en-US" altLang="zh-CN" sz="2000" dirty="0" err="1"/>
              <a:t>Kersting</a:t>
            </a:r>
            <a:r>
              <a:rPr lang="en-US" altLang="zh-CN" sz="2000" dirty="0"/>
              <a:t> K. Generative Adversarial Neural Cellular Automata.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arXiv:2108.04328. 2021 Jul 19.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</p:txBody>
      </p:sp>
    </p:spTree>
    <p:extLst>
      <p:ext uri="{BB962C8B-B14F-4D97-AF65-F5344CB8AC3E}">
        <p14:creationId xmlns:p14="http://schemas.microsoft.com/office/powerpoint/2010/main" val="243467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4941168"/>
            <a:ext cx="64624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Avenida da Universidade, Taipa, Macau, China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Tel :  (853) 8822 8833       Fax :  (853) 8822 8822       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Email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info@um.edu.mo</a:t>
            </a:r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Website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www.um.edu.mo</a:t>
            </a:r>
            <a:endParaRPr lang="zh-HK" alt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7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2300" y="1443841"/>
            <a:ext cx="54737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Introduction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35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17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6" name="AutoShape 9" descr="{\displaystyle P(X,Y)}">
            <a:extLst>
              <a:ext uri="{FF2B5EF4-FFF2-40B4-BE49-F238E27FC236}">
                <a16:creationId xmlns:a16="http://schemas.microsoft.com/office/drawing/2014/main" id="{8F509F5F-260B-444E-9E15-41492C6FB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0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A9B36D-F2AE-4B8F-BAA0-6439F9FC9071}"/>
              </a:ext>
            </a:extLst>
          </p:cNvPr>
          <p:cNvSpPr txBox="1"/>
          <p:nvPr/>
        </p:nvSpPr>
        <p:spPr>
          <a:xfrm>
            <a:off x="0" y="914850"/>
            <a:ext cx="60035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What is generative model?</a:t>
            </a:r>
            <a:endParaRPr lang="en-US" altLang="zh-CN" sz="2800" dirty="0"/>
          </a:p>
          <a:p>
            <a:r>
              <a:rPr lang="en-US" altLang="zh-CN" sz="2800" dirty="0"/>
              <a:t>Definition: </a:t>
            </a:r>
          </a:p>
          <a:p>
            <a:r>
              <a:rPr lang="en-US" altLang="zh-CN" sz="2800" dirty="0"/>
              <a:t>A generative model is a statistical model of the joint probability P(X, Y) on given observable variable X and target variable Y.</a:t>
            </a:r>
          </a:p>
          <a:p>
            <a:r>
              <a:rPr lang="en-US" altLang="zh-CN" sz="2800" dirty="0"/>
              <a:t>A methodology that can generate new data instance.</a:t>
            </a:r>
          </a:p>
          <a:p>
            <a:endParaRPr lang="en-US" altLang="zh-CN" sz="2800" dirty="0"/>
          </a:p>
          <a:p>
            <a:r>
              <a:rPr lang="en-US" altLang="zh-CN" sz="2800" b="1" dirty="0"/>
              <a:t>What for?</a:t>
            </a:r>
          </a:p>
          <a:p>
            <a:r>
              <a:rPr lang="en-US" altLang="zh-CN" sz="2800" dirty="0"/>
              <a:t>Generate Realistic Photographs</a:t>
            </a:r>
          </a:p>
          <a:p>
            <a:r>
              <a:rPr lang="en-US" altLang="zh-CN" sz="2800" dirty="0"/>
              <a:t>Image-to-Image Translation</a:t>
            </a:r>
          </a:p>
          <a:p>
            <a:r>
              <a:rPr lang="en-US" altLang="zh-CN" sz="2800" dirty="0"/>
              <a:t>Etc.</a:t>
            </a:r>
          </a:p>
        </p:txBody>
      </p:sp>
      <p:pic>
        <p:nvPicPr>
          <p:cNvPr id="1035" name="Picture 11" descr="Example of GAN Generated Photographs of Bedrooms">
            <a:extLst>
              <a:ext uri="{FF2B5EF4-FFF2-40B4-BE49-F238E27FC236}">
                <a16:creationId xmlns:a16="http://schemas.microsoft.com/office/drawing/2014/main" id="{FA02FD28-8C2F-46EB-AAD9-EC773E5D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66" y="239680"/>
            <a:ext cx="6096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xample of Photographs of Daytime Cityscapes to Nighttime with pix2pix">
            <a:extLst>
              <a:ext uri="{FF2B5EF4-FFF2-40B4-BE49-F238E27FC236}">
                <a16:creationId xmlns:a16="http://schemas.microsoft.com/office/drawing/2014/main" id="{81D8846E-C85C-4985-A46E-3F4A4847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33" y="3389246"/>
            <a:ext cx="6096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FDE48C-6FB0-4F20-969C-470A9357123E}"/>
              </a:ext>
            </a:extLst>
          </p:cNvPr>
          <p:cNvSpPr txBox="1"/>
          <p:nvPr/>
        </p:nvSpPr>
        <p:spPr>
          <a:xfrm>
            <a:off x="6226139" y="6716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AFCFE9-A860-4A63-A1B0-C8AE89AED6D7}"/>
              </a:ext>
            </a:extLst>
          </p:cNvPr>
          <p:cNvSpPr txBox="1"/>
          <p:nvPr/>
        </p:nvSpPr>
        <p:spPr>
          <a:xfrm>
            <a:off x="5836294" y="6488668"/>
            <a:ext cx="643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 1. Realistic photos(top), image-to-image translation(bottom)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62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102F21-451D-45A1-ABF4-1AD13D04D8B0}"/>
              </a:ext>
            </a:extLst>
          </p:cNvPr>
          <p:cNvSpPr txBox="1"/>
          <p:nvPr/>
        </p:nvSpPr>
        <p:spPr>
          <a:xfrm>
            <a:off x="5607773" y="2143828"/>
            <a:ext cx="4933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Problems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Generate off-target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Generator is unstable during training.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Hard to train!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51F150-3463-40F0-9193-FB4965B034C6}"/>
              </a:ext>
            </a:extLst>
          </p:cNvPr>
          <p:cNvGrpSpPr/>
          <p:nvPr/>
        </p:nvGrpSpPr>
        <p:grpSpPr>
          <a:xfrm>
            <a:off x="5607773" y="3242356"/>
            <a:ext cx="6584227" cy="3615643"/>
            <a:chOff x="5607773" y="3242356"/>
            <a:chExt cx="6584227" cy="361564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9B5A1C1-42A7-4A58-BA99-14C2F8746F38}"/>
                </a:ext>
              </a:extLst>
            </p:cNvPr>
            <p:cNvGrpSpPr/>
            <p:nvPr/>
          </p:nvGrpSpPr>
          <p:grpSpPr>
            <a:xfrm>
              <a:off x="5607773" y="3667873"/>
              <a:ext cx="6584227" cy="3190126"/>
              <a:chOff x="5607773" y="3673418"/>
              <a:chExt cx="6584227" cy="3190126"/>
            </a:xfrm>
          </p:grpSpPr>
          <p:pic>
            <p:nvPicPr>
              <p:cNvPr id="7" name="图片 6" descr="大象和小象&#10;&#10;描述已自动生成">
                <a:extLst>
                  <a:ext uri="{FF2B5EF4-FFF2-40B4-BE49-F238E27FC236}">
                    <a16:creationId xmlns:a16="http://schemas.microsoft.com/office/drawing/2014/main" id="{812C9432-1874-CC44-AA86-438A0CA9B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0873" y="3673418"/>
                <a:ext cx="3371127" cy="3184582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6F04CD-1E39-7246-A978-C72BA994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773" y="3678962"/>
                <a:ext cx="3213100" cy="3184582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DA6C046-E727-3542-95FC-6E7CC0450541}"/>
                </a:ext>
              </a:extLst>
            </p:cNvPr>
            <p:cNvSpPr txBox="1"/>
            <p:nvPr/>
          </p:nvSpPr>
          <p:spPr>
            <a:xfrm>
              <a:off x="5979561" y="3242356"/>
              <a:ext cx="588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Figure 3.   Images with artifacts generated by bad GAN</a:t>
              </a:r>
              <a:endParaRPr kumimoji="1"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9CDEC1-BA0D-4ED6-BA3A-6D21F2C83E34}"/>
              </a:ext>
            </a:extLst>
          </p:cNvPr>
          <p:cNvSpPr txBox="1"/>
          <p:nvPr/>
        </p:nvSpPr>
        <p:spPr>
          <a:xfrm>
            <a:off x="524435" y="816536"/>
            <a:ext cx="11339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Currently, the most popular generative model is generative adversarial network(GAN). It consists of two models: a generator and a discriminator.</a:t>
            </a:r>
          </a:p>
          <a:p>
            <a:r>
              <a:rPr lang="en-US" altLang="zh-CN" sz="2400" b="1" dirty="0"/>
              <a:t>Discriminative</a:t>
            </a:r>
            <a:r>
              <a:rPr lang="en-US" altLang="zh-CN" sz="2400" dirty="0"/>
              <a:t> models discriminate between different kinds of data instances generate by generator.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0C274-EB53-4C12-9CB3-ED598C62A30A}"/>
              </a:ext>
            </a:extLst>
          </p:cNvPr>
          <p:cNvSpPr/>
          <p:nvPr/>
        </p:nvSpPr>
        <p:spPr>
          <a:xfrm>
            <a:off x="827699" y="1465261"/>
            <a:ext cx="8619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7" name="AutoShape 4" descr="This image adds a new row under the 'Generated Data', 'Discriminator',&#10;          and 'Real Data' headings in the previous image. Under 'Generated Data'&#10;          there is a green rectangle with the number 10 in the upper left corner&#10;          and a simple drawing of a face. Under 'Real Data' there's a picture of&#10;          a real 100 dollar bill. Under 'Discriminator' is the word 'FAKE' with&#10;          an arrow pointing to the picture under 'Generated Data' and the word&#10;          'REAL' with an arrow pointing to the picture under 'Real Data'. ">
            <a:extLst>
              <a:ext uri="{FF2B5EF4-FFF2-40B4-BE49-F238E27FC236}">
                <a16:creationId xmlns:a16="http://schemas.microsoft.com/office/drawing/2014/main" id="{FCA58AFB-B5F9-465E-AE51-C1580FA4D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38A5E7-79BC-4F9C-9789-F76C05DEBCCD}"/>
              </a:ext>
            </a:extLst>
          </p:cNvPr>
          <p:cNvGrpSpPr/>
          <p:nvPr/>
        </p:nvGrpSpPr>
        <p:grpSpPr>
          <a:xfrm>
            <a:off x="143642" y="2584570"/>
            <a:ext cx="5320490" cy="3774470"/>
            <a:chOff x="133564" y="2478657"/>
            <a:chExt cx="5320490" cy="377447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00D5527-8330-46F7-B3FA-E3C8E7544791}"/>
                </a:ext>
              </a:extLst>
            </p:cNvPr>
            <p:cNvGrpSpPr/>
            <p:nvPr/>
          </p:nvGrpSpPr>
          <p:grpSpPr>
            <a:xfrm>
              <a:off x="133564" y="2478657"/>
              <a:ext cx="5320490" cy="3378141"/>
              <a:chOff x="440068" y="2319448"/>
              <a:chExt cx="4964508" cy="2890832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8705108-26B7-413F-A77B-C156F11E8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68" y="2319448"/>
                <a:ext cx="4933512" cy="99393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01E521B-B953-4B2A-9C4C-CABF92D3B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240" y="3478661"/>
                <a:ext cx="4916336" cy="82089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25CCED8-966F-4B1F-B912-89C12DDAE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078" y="4464836"/>
                <a:ext cx="4679491" cy="745444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50A1EB-09FF-4C98-A5DC-26AA72A75CE4}"/>
                </a:ext>
              </a:extLst>
            </p:cNvPr>
            <p:cNvSpPr txBox="1"/>
            <p:nvPr/>
          </p:nvSpPr>
          <p:spPr>
            <a:xfrm>
              <a:off x="1374588" y="5883795"/>
              <a:ext cx="262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 2. How GAN works.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73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984390-CD8F-474E-9FA2-53B3C9B7E1F1}"/>
              </a:ext>
            </a:extLst>
          </p:cNvPr>
          <p:cNvSpPr txBox="1"/>
          <p:nvPr/>
        </p:nvSpPr>
        <p:spPr>
          <a:xfrm>
            <a:off x="873781" y="3539488"/>
            <a:ext cx="988931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3200" b="1" dirty="0">
                <a:ea typeface="宋体"/>
              </a:rPr>
              <a:t>Related works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can be regarded as a neural network</a:t>
            </a:r>
            <a:r>
              <a:rPr lang="en-US" altLang="zh-CN" sz="2400" baseline="30000" dirty="0">
                <a:ea typeface="宋体"/>
              </a:rPr>
              <a:t>[2]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can generate images/patterns</a:t>
            </a:r>
            <a:r>
              <a:rPr lang="en-US" altLang="zh-CN" sz="2400" baseline="30000" dirty="0">
                <a:ea typeface="宋体"/>
              </a:rPr>
              <a:t>[3]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with variational auto encoder can be a promising generative model</a:t>
            </a:r>
            <a:r>
              <a:rPr lang="en-US" altLang="zh-CN" sz="2400" baseline="30000" dirty="0">
                <a:ea typeface="宋体"/>
              </a:rPr>
              <a:t>[4]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VAE can be a generator in GAN</a:t>
            </a:r>
            <a:r>
              <a:rPr lang="en-US" altLang="zh-CN" sz="2400" baseline="30000" dirty="0">
                <a:ea typeface="宋体"/>
              </a:rPr>
              <a:t>[5]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NCA-GAN combination is present</a:t>
            </a:r>
            <a:r>
              <a:rPr lang="en-US" altLang="zh-CN" sz="2400" baseline="30000" dirty="0">
                <a:ea typeface="宋体"/>
              </a:rPr>
              <a:t>[6]</a:t>
            </a:r>
          </a:p>
          <a:p>
            <a:pPr marL="514350" indent="-514350" fontAlgn="base">
              <a:buFont typeface="+mj-lt"/>
              <a:buAutoNum type="arabicPeriod"/>
            </a:pP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A772E-4350-E347-ADDF-72269A16FC68}"/>
              </a:ext>
            </a:extLst>
          </p:cNvPr>
          <p:cNvSpPr txBox="1"/>
          <p:nvPr/>
        </p:nvSpPr>
        <p:spPr>
          <a:xfrm>
            <a:off x="873781" y="1211031"/>
            <a:ext cx="109857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GAN(</a:t>
            </a:r>
            <a:r>
              <a:rPr lang="en-US" altLang="zh-CN" dirty="0">
                <a:ea typeface="宋体"/>
              </a:rPr>
              <a:t>G</a:t>
            </a:r>
            <a:r>
              <a:rPr lang="en-US" altLang="zh-CN" dirty="0"/>
              <a:t>enerative Adversarial Network</a:t>
            </a:r>
            <a:r>
              <a:rPr lang="en-US" altLang="zh-CN" sz="2400" dirty="0">
                <a:ea typeface="宋体"/>
              </a:rPr>
              <a:t>) :  Clear pictures, but may deviate from the target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VAE(</a:t>
            </a:r>
            <a:r>
              <a:rPr lang="en-US" altLang="zh-CN" dirty="0"/>
              <a:t>Variational Auto-Encoder</a:t>
            </a:r>
            <a:r>
              <a:rPr lang="en-US" altLang="zh-CN" sz="2400" dirty="0">
                <a:ea typeface="宋体"/>
              </a:rPr>
              <a:t>)  :  Tend to generate stable target images, but may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not clear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NCA(</a:t>
            </a:r>
            <a:r>
              <a:rPr lang="en-US" altLang="zh-CN" dirty="0"/>
              <a:t>Neural Cellular Automata</a:t>
            </a:r>
            <a:r>
              <a:rPr lang="en-US" altLang="zh-CN" sz="2400" dirty="0">
                <a:ea typeface="宋体"/>
              </a:rPr>
              <a:t>) :  Few parameters, Incorporate biological characteristics</a:t>
            </a: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2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D188685-32CD-48AC-BD0C-5FB8FFDB3EA0}"/>
              </a:ext>
            </a:extLst>
          </p:cNvPr>
          <p:cNvSpPr txBox="1">
            <a:spLocks/>
          </p:cNvSpPr>
          <p:nvPr/>
        </p:nvSpPr>
        <p:spPr>
          <a:xfrm>
            <a:off x="433199" y="160310"/>
            <a:ext cx="9214235" cy="638432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ea typeface="宋体"/>
              </a:rPr>
              <a:t>Neural Cellular Automata(NCA)</a:t>
            </a:r>
          </a:p>
          <a:p>
            <a:r>
              <a:rPr lang="en-US" sz="2400" b="1" dirty="0">
                <a:ea typeface="+mn-lt"/>
                <a:cs typeface="+mn-lt"/>
              </a:rPr>
              <a:t>Definition:</a:t>
            </a:r>
          </a:p>
          <a:p>
            <a:r>
              <a:rPr lang="en-US" dirty="0">
                <a:ea typeface="+mn-lt"/>
                <a:cs typeface="+mn-lt"/>
              </a:rPr>
              <a:t>Computational systems characterized by being discrete on both spatial and temporal scales and abstract. </a:t>
            </a:r>
            <a:endParaRPr lang="en-US" dirty="0">
              <a:cs typeface="Calibri"/>
            </a:endParaRPr>
          </a:p>
          <a:p>
            <a:endParaRPr lang="en-US" dirty="0">
              <a:ea typeface="宋体"/>
              <a:cs typeface="Calibri"/>
            </a:endParaRPr>
          </a:p>
          <a:p>
            <a:r>
              <a:rPr lang="en-US" sz="2400" b="1" dirty="0">
                <a:ea typeface="宋体"/>
                <a:cs typeface="Calibri"/>
              </a:rPr>
              <a:t>Four fundamental features: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n-dimensional lattice of cells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states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local interactions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dynamics</a:t>
            </a:r>
          </a:p>
          <a:p>
            <a:pPr marL="342900" indent="-342900">
              <a:buFont typeface="Arial"/>
              <a:buAutoNum type="arabicPeriod"/>
            </a:pPr>
            <a:endParaRPr lang="en-US" dirty="0">
              <a:ea typeface="宋体"/>
              <a:cs typeface="Calibri"/>
            </a:endParaRPr>
          </a:p>
          <a:p>
            <a:r>
              <a:rPr lang="en-US" sz="2400" b="1" dirty="0">
                <a:ea typeface="宋体"/>
                <a:cs typeface="Calibri"/>
              </a:rPr>
              <a:t>Example</a:t>
            </a:r>
            <a:r>
              <a:rPr lang="en-US" b="1" dirty="0">
                <a:ea typeface="宋体"/>
                <a:cs typeface="Calibri"/>
              </a:rPr>
              <a:t>: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宋体"/>
                <a:cs typeface="Calibri"/>
              </a:rPr>
              <a:t>Conway's game of life</a:t>
            </a:r>
            <a:endParaRPr lang="en-US" dirty="0"/>
          </a:p>
        </p:txBody>
      </p:sp>
      <p:pic>
        <p:nvPicPr>
          <p:cNvPr id="3" name="regen1">
            <a:hlinkClick r:id="" action="ppaction://media"/>
            <a:extLst>
              <a:ext uri="{FF2B5EF4-FFF2-40B4-BE49-F238E27FC236}">
                <a16:creationId xmlns:a16="http://schemas.microsoft.com/office/drawing/2014/main" id="{07DD58B6-FB87-4A8E-8F4B-FCDA85584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166" y="3428999"/>
            <a:ext cx="5626813" cy="33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A062F6-0229-40C8-BE97-A93532F67497}"/>
              </a:ext>
            </a:extLst>
          </p:cNvPr>
          <p:cNvGrpSpPr/>
          <p:nvPr/>
        </p:nvGrpSpPr>
        <p:grpSpPr>
          <a:xfrm>
            <a:off x="200520" y="4885464"/>
            <a:ext cx="7599960" cy="1747559"/>
            <a:chOff x="524435" y="1460677"/>
            <a:chExt cx="7599960" cy="174755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7656929-6D84-4CE0-A8EB-A497DD841AE5}"/>
                </a:ext>
              </a:extLst>
            </p:cNvPr>
            <p:cNvSpPr txBox="1"/>
            <p:nvPr/>
          </p:nvSpPr>
          <p:spPr>
            <a:xfrm>
              <a:off x="1673221" y="2838904"/>
              <a:ext cx="3625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 5.  NCA-GAN</a:t>
              </a:r>
              <a:r>
                <a:rPr lang="zh-CN" altLang="en-US" dirty="0"/>
                <a:t>  </a:t>
              </a:r>
              <a:r>
                <a:rPr lang="en-US" altLang="zh-CN" dirty="0"/>
                <a:t>diagram</a:t>
              </a:r>
            </a:p>
          </p:txBody>
        </p:sp>
        <p:pic>
          <p:nvPicPr>
            <p:cNvPr id="5" name="图片 4" descr="图片包含 徽标&#10;&#10;已自动生成说明">
              <a:extLst>
                <a:ext uri="{FF2B5EF4-FFF2-40B4-BE49-F238E27FC236}">
                  <a16:creationId xmlns:a16="http://schemas.microsoft.com/office/drawing/2014/main" id="{F79AFA72-BA08-435E-B7A1-F72EFA2D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435" y="1460677"/>
              <a:ext cx="7599960" cy="1378227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F853702-BDDE-594C-B3EE-8B41990DEF15}"/>
              </a:ext>
            </a:extLst>
          </p:cNvPr>
          <p:cNvSpPr/>
          <p:nvPr/>
        </p:nvSpPr>
        <p:spPr>
          <a:xfrm>
            <a:off x="7800480" y="1935722"/>
            <a:ext cx="422996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Experiment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MNIST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 err="1"/>
              <a:t>CelebA</a:t>
            </a:r>
            <a:r>
              <a:rPr lang="en-US" altLang="zh-CN" sz="2000" dirty="0"/>
              <a:t> (lack of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Hyperparameters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Batch size = 16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Picture size=</a:t>
            </a:r>
            <a:r>
              <a:rPr lang="zh-CN" altLang="en-US" sz="2000" dirty="0"/>
              <a:t> </a:t>
            </a:r>
            <a:r>
              <a:rPr lang="en-US" altLang="zh-CN" sz="2000" dirty="0"/>
              <a:t>28</a:t>
            </a:r>
            <a:r>
              <a:rPr lang="zh-CN" altLang="en-US" sz="2000" dirty="0"/>
              <a:t> * </a:t>
            </a:r>
            <a:r>
              <a:rPr lang="en-US" altLang="zh-CN" sz="2000" dirty="0"/>
              <a:t>28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Learning rate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0.0002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Epoch = 200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Optimizer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Adam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FID score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22E941-F5B6-47D4-A1D8-D2650A26BD14}"/>
              </a:ext>
            </a:extLst>
          </p:cNvPr>
          <p:cNvSpPr txBox="1"/>
          <p:nvPr/>
        </p:nvSpPr>
        <p:spPr>
          <a:xfrm>
            <a:off x="200520" y="876875"/>
            <a:ext cx="1091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modify the architecture of GAN and replace the generator with our NCA module. We propose this new model and name it NCA-GAN.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C9C9C1F-0F42-405D-BA56-9F12AF0710A7}"/>
              </a:ext>
            </a:extLst>
          </p:cNvPr>
          <p:cNvGrpSpPr/>
          <p:nvPr/>
        </p:nvGrpSpPr>
        <p:grpSpPr>
          <a:xfrm>
            <a:off x="200520" y="1434473"/>
            <a:ext cx="6800850" cy="3450991"/>
            <a:chOff x="200520" y="1311982"/>
            <a:chExt cx="6800850" cy="3450991"/>
          </a:xfrm>
        </p:grpSpPr>
        <p:pic>
          <p:nvPicPr>
            <p:cNvPr id="1030" name="Picture 6" descr="gan_diagram">
              <a:extLst>
                <a:ext uri="{FF2B5EF4-FFF2-40B4-BE49-F238E27FC236}">
                  <a16:creationId xmlns:a16="http://schemas.microsoft.com/office/drawing/2014/main" id="{4C85009F-CAAC-49EC-B708-E40C9182A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20" y="1311982"/>
              <a:ext cx="6800850" cy="303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569D82-4E38-433E-B956-816B57248D95}"/>
                </a:ext>
              </a:extLst>
            </p:cNvPr>
            <p:cNvSpPr txBox="1"/>
            <p:nvPr/>
          </p:nvSpPr>
          <p:spPr>
            <a:xfrm>
              <a:off x="1707628" y="4393641"/>
              <a:ext cx="2292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 4. GAN diagram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908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F272CB1-12DA-DB47-934E-DAE056739793}"/>
              </a:ext>
            </a:extLst>
          </p:cNvPr>
          <p:cNvSpPr txBox="1"/>
          <p:nvPr/>
        </p:nvSpPr>
        <p:spPr>
          <a:xfrm>
            <a:off x="696883" y="6147860"/>
            <a:ext cx="401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Figure 6.  Generated Images of NCA-GAN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6985397" y="4193682"/>
            <a:ext cx="40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7. Results without discriminator</a:t>
            </a:r>
            <a:endParaRPr lang="zh-CN" altLang="en-US" dirty="0"/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D78E5C1-DB72-C342-8790-A57B918E86AE}"/>
              </a:ext>
            </a:extLst>
          </p:cNvPr>
          <p:cNvGrpSpPr/>
          <p:nvPr/>
        </p:nvGrpSpPr>
        <p:grpSpPr>
          <a:xfrm>
            <a:off x="511483" y="1124530"/>
            <a:ext cx="4403937" cy="4910400"/>
            <a:chOff x="1008000" y="1054800"/>
            <a:chExt cx="4403937" cy="4910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01E64C-7244-314B-BB71-DE83FA44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0000" y="5590800"/>
              <a:ext cx="369332" cy="3693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9DEA84-043A-4243-A11B-678896A6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137" y="4582800"/>
              <a:ext cx="370800" cy="370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2D4F007-4229-8F40-A794-C683E093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000" y="4582800"/>
              <a:ext cx="370800" cy="3708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A662F-38E0-C14B-B1BE-C27D2C7E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000" y="4078800"/>
              <a:ext cx="370800" cy="3708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85D7B5-5B2D-2A4D-ADB9-DFDFBC32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0000" y="3070800"/>
              <a:ext cx="370800" cy="3708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B792D05-BF8A-0047-8F89-7A1169C8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0000" y="2566800"/>
              <a:ext cx="370800" cy="3708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8B31D2-1352-B147-9066-8E4445CE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40000" y="1558800"/>
              <a:ext cx="370800" cy="3708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1C257C9-27EE-6E42-8935-E2F89BB7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6000" y="1558800"/>
              <a:ext cx="370800" cy="3708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6EE86A-5575-5D4D-8CC4-4F9B9DC0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000" y="4582800"/>
              <a:ext cx="370800" cy="3708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3A9D330-2D6D-7449-98AC-5B6EBA22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6000" y="3070800"/>
              <a:ext cx="370800" cy="3708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E1EEB22-D63A-6D42-87A1-85384B15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40000" y="3574800"/>
              <a:ext cx="370800" cy="3708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CADFB95-C295-C54C-BA06-2054E313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8000" y="4582800"/>
              <a:ext cx="370800" cy="3708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742044E-ED5C-5647-955E-042F593D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36000" y="2566800"/>
              <a:ext cx="370800" cy="3708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4E300283-7A6E-234E-970C-7A09FB83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24000" y="4582800"/>
              <a:ext cx="370800" cy="37080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3828DF8-942E-A04A-8ED5-208D8F88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20000" y="4582800"/>
              <a:ext cx="370800" cy="3708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BB4D0B3-1294-FF4F-BEAB-E5D430AB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16000" y="4582800"/>
              <a:ext cx="370800" cy="3708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5A0D4EF8-2023-604F-85C5-1EFEBE5A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12000" y="4582800"/>
              <a:ext cx="370800" cy="3708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26EA33-60CA-024C-85E4-E66F9F0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8000" y="4582800"/>
              <a:ext cx="370800" cy="3708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8A3ABC95-9B33-DE4F-9680-B8C67CDD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36000" y="4078800"/>
              <a:ext cx="370800" cy="3708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D5B757C-2CBB-B14E-9873-EE4BF339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8000" y="4078800"/>
              <a:ext cx="370800" cy="3708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35ED8E8C-E676-2E4F-8D74-C109FC61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32000" y="4078800"/>
              <a:ext cx="370800" cy="3708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C75DA47-9B62-9243-8B66-5381CF8C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0000" y="4078800"/>
              <a:ext cx="370800" cy="3708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51CBC0-921D-FE45-A417-11C56D1F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040000" y="1054800"/>
              <a:ext cx="370800" cy="3708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E207A4A-A5FE-834B-B4A3-9086AFF2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24000" y="4078800"/>
              <a:ext cx="370800" cy="3708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B4460854-7BE6-7845-81A7-EE1BB6B6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8000" y="4078800"/>
              <a:ext cx="370800" cy="3708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6F68AB0-E3B5-CE47-AE12-49D7A91D0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36000" y="5594400"/>
              <a:ext cx="370800" cy="3708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B7044645-B79C-E344-8453-F23F4BE4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040000" y="2062800"/>
              <a:ext cx="370800" cy="3708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FC0BADE5-BAB5-1940-94FC-3E62586F2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40000" y="5086800"/>
              <a:ext cx="370800" cy="3708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CFE6166-7031-D940-905E-168E35BC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08000" y="2566800"/>
              <a:ext cx="370800" cy="3708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8944015E-AF34-0347-BE4A-EE622F1D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512000" y="2566800"/>
              <a:ext cx="370800" cy="3708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75B24F47-A6EC-584C-A0D8-664260DE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8000" y="3070800"/>
              <a:ext cx="370800" cy="3708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6E78CE04-F350-8C41-9E1B-F1605693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08000" y="5086800"/>
              <a:ext cx="370800" cy="3708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F253989-755C-154F-B7D8-9F199655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016000" y="2566800"/>
              <a:ext cx="370800" cy="3708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941D57B-2AF7-6E49-B558-0BD4616A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08000" y="3574800"/>
              <a:ext cx="370800" cy="3708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93AD5AE-69EB-BB40-870E-EFCB45DE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08000" y="1558800"/>
              <a:ext cx="370800" cy="3708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E86A557F-DDFE-594C-A1E9-3B2E9DB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12000" y="5086800"/>
              <a:ext cx="370800" cy="3708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73FF121F-77D2-9740-A311-58CCDA51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12000" y="1558800"/>
              <a:ext cx="370800" cy="3708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7641CAD6-BD48-A24D-BE28-4D771BE4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512000" y="3070800"/>
              <a:ext cx="370800" cy="3708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2E78B20A-94C2-E941-90A3-484FDF1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016000" y="5590800"/>
              <a:ext cx="370800" cy="3708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E493D0D-CDD2-2142-BFA8-500F5B3C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512000" y="5590800"/>
              <a:ext cx="370800" cy="3708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F4B46DA0-C1AE-1045-AEF1-D7576B2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08000" y="1054800"/>
              <a:ext cx="370800" cy="3708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2685A471-D38D-AD46-86D6-D3478296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08000" y="5590800"/>
              <a:ext cx="370800" cy="370800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3C5F406C-8B7B-FC42-ADAD-034890CF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512000" y="4078800"/>
              <a:ext cx="370800" cy="370800"/>
            </a:xfrm>
            <a:prstGeom prst="rect">
              <a:avLst/>
            </a:prstGeom>
          </p:spPr>
        </p:pic>
        <p:pic>
          <p:nvPicPr>
            <p:cNvPr id="193" name="图片 192">
              <a:extLst>
                <a:ext uri="{FF2B5EF4-FFF2-40B4-BE49-F238E27FC236}">
                  <a16:creationId xmlns:a16="http://schemas.microsoft.com/office/drawing/2014/main" id="{E0624BB7-CDD7-C347-B77B-2DFCB712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512000" y="3574800"/>
              <a:ext cx="370800" cy="3708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FE83993B-3683-0748-98E1-5E06FA33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512000" y="1054800"/>
              <a:ext cx="370800" cy="3708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B0A151F5-6D0E-854B-9116-803A5582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016000" y="5086800"/>
              <a:ext cx="370800" cy="370800"/>
            </a:xfrm>
            <a:prstGeom prst="rect">
              <a:avLst/>
            </a:prstGeom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038601B3-E3FB-9B4F-A3EB-D06C5573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008000" y="2062800"/>
              <a:ext cx="370800" cy="370800"/>
            </a:xfrm>
            <a:prstGeom prst="rect">
              <a:avLst/>
            </a:prstGeom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098DBAC9-6019-F745-B506-76EDE92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20000" y="2566800"/>
              <a:ext cx="370800" cy="370800"/>
            </a:xfrm>
            <a:prstGeom prst="rect">
              <a:avLst/>
            </a:prstGeom>
          </p:spPr>
        </p:pic>
        <p:pic>
          <p:nvPicPr>
            <p:cNvPr id="213" name="图片 212">
              <a:extLst>
                <a:ext uri="{FF2B5EF4-FFF2-40B4-BE49-F238E27FC236}">
                  <a16:creationId xmlns:a16="http://schemas.microsoft.com/office/drawing/2014/main" id="{79949891-3041-B042-BCA5-61FBC7F6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520000" y="1054800"/>
              <a:ext cx="370800" cy="370800"/>
            </a:xfrm>
            <a:prstGeom prst="rect">
              <a:avLst/>
            </a:prstGeom>
          </p:spPr>
        </p:pic>
        <p:pic>
          <p:nvPicPr>
            <p:cNvPr id="216" name="图片 215">
              <a:extLst>
                <a:ext uri="{FF2B5EF4-FFF2-40B4-BE49-F238E27FC236}">
                  <a16:creationId xmlns:a16="http://schemas.microsoft.com/office/drawing/2014/main" id="{B35E9F10-0F44-4944-B3A8-74F5DDD0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016000" y="1054800"/>
              <a:ext cx="370800" cy="3708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362A0AE7-C5FA-C44C-BDA5-4EB674B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016000" y="3070800"/>
              <a:ext cx="370800" cy="3708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C332A51D-E234-D149-A19C-C47E0940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2016000" y="4078800"/>
              <a:ext cx="370800" cy="3708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490F4CDC-BC95-8641-87C6-B8E8197D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528000" y="1054800"/>
              <a:ext cx="370800" cy="370800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EF34A1AE-97F8-4C49-9E14-14DC78E2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024000" y="1054800"/>
              <a:ext cx="370800" cy="370800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122D145B-604F-7C42-9ECA-5380F20A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520000" y="1558800"/>
              <a:ext cx="370800" cy="370800"/>
            </a:xfrm>
            <a:prstGeom prst="rect">
              <a:avLst/>
            </a:prstGeom>
          </p:spPr>
        </p:pic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8FFFFCD8-7989-4941-9064-FB193E4D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520000" y="3574800"/>
              <a:ext cx="370800" cy="370800"/>
            </a:xfrm>
            <a:prstGeom prst="rect">
              <a:avLst/>
            </a:prstGeom>
          </p:spPr>
        </p:pic>
        <p:pic>
          <p:nvPicPr>
            <p:cNvPr id="232" name="图片 231">
              <a:extLst>
                <a:ext uri="{FF2B5EF4-FFF2-40B4-BE49-F238E27FC236}">
                  <a16:creationId xmlns:a16="http://schemas.microsoft.com/office/drawing/2014/main" id="{4691830D-DCD7-5A40-BB3C-B763641F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016000" y="1558800"/>
              <a:ext cx="370800" cy="370800"/>
            </a:xfrm>
            <a:prstGeom prst="rect">
              <a:avLst/>
            </a:prstGeom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397BA30B-8483-3C42-87E4-9A6061D1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016000" y="3574800"/>
              <a:ext cx="370800" cy="370800"/>
            </a:xfrm>
            <a:prstGeom prst="rect">
              <a:avLst/>
            </a:prstGeom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D9511353-6E75-EA46-9333-144925F9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520000" y="3070800"/>
              <a:ext cx="370800" cy="370800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A7C4D2FA-455C-A54D-848B-77D76219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520000" y="5086800"/>
              <a:ext cx="370800" cy="370800"/>
            </a:xfrm>
            <a:prstGeom prst="rect">
              <a:avLst/>
            </a:prstGeom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45E94B5E-0A46-4742-8BE0-4FA1B05B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024000" y="5086800"/>
              <a:ext cx="370800" cy="370800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89BCEA67-5F00-1C4E-AB6C-5BD6C906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520000" y="5590800"/>
              <a:ext cx="370800" cy="370800"/>
            </a:xfrm>
            <a:prstGeom prst="rect">
              <a:avLst/>
            </a:prstGeom>
          </p:spPr>
        </p:pic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id="{1C7BA93E-A385-3A44-A278-1DECEE5A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4536000" y="5086800"/>
              <a:ext cx="370800" cy="370800"/>
            </a:xfrm>
            <a:prstGeom prst="rect">
              <a:avLst/>
            </a:prstGeom>
          </p:spPr>
        </p:pic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id="{A6A08D70-D48A-3349-83D5-5E1C8091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528000" y="2566800"/>
              <a:ext cx="370800" cy="370800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C76B7D39-95CD-2C48-9B9E-6F2D164C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4536000" y="1054800"/>
              <a:ext cx="370800" cy="370800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57F6FE72-857F-5344-A5DD-F7BB6BDA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4032000" y="2566800"/>
              <a:ext cx="370800" cy="370800"/>
            </a:xfrm>
            <a:prstGeom prst="rect">
              <a:avLst/>
            </a:prstGeom>
          </p:spPr>
        </p:pic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8B9BEFB-0E49-F34B-BFAE-4AB1E781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512000" y="2062800"/>
              <a:ext cx="370800" cy="370800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D73ED4A1-9890-D642-9F7B-76384047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032000" y="5086800"/>
              <a:ext cx="370800" cy="3708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3AEFE0C0-E682-8E4B-AE87-82A21F1F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3024000" y="2566800"/>
              <a:ext cx="370800" cy="3708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EC495BE-999C-694F-82CC-B6111D8B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2016000" y="2062800"/>
              <a:ext cx="370800" cy="3708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C28027D2-C133-6445-BECE-56B9DAF1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4032000" y="3574800"/>
              <a:ext cx="370800" cy="3708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623E7D12-2861-934A-B5D0-C857DA3E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4032000" y="3070800"/>
              <a:ext cx="370800" cy="3708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AE7BF522-322A-C74C-8A99-D4F9E3D5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4536000" y="3574800"/>
              <a:ext cx="370800" cy="3708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DC44B099-FF94-3046-839C-B608B099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2520000" y="2062800"/>
              <a:ext cx="370800" cy="3708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70C9DB27-7ABC-BC4E-A14F-996C2AA6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528000" y="5590800"/>
              <a:ext cx="370800" cy="3708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A358C711-0A0F-3246-B18E-123F3616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024000" y="3574800"/>
              <a:ext cx="370800" cy="3708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8807C845-7F98-5B4D-95C4-E7A28E7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528000" y="5086800"/>
              <a:ext cx="370800" cy="3708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342B91F3-68C2-9B4B-B9E0-D59FA79C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528000" y="3070800"/>
              <a:ext cx="370800" cy="370800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3956607F-598D-F34D-BFA4-01253857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528000" y="1558800"/>
              <a:ext cx="370800" cy="370800"/>
            </a:xfrm>
            <a:prstGeom prst="rect">
              <a:avLst/>
            </a:prstGeom>
          </p:spPr>
        </p:pic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12A0DD7B-190A-7645-B253-63988BC2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024000" y="1558800"/>
              <a:ext cx="370800" cy="370800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2E341BAB-E5AD-4C48-B321-34D954F9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4032000" y="5590800"/>
              <a:ext cx="370800" cy="370800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963D1F16-3F9B-7049-9838-99CDF4B6A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024000" y="5590800"/>
              <a:ext cx="370800" cy="370800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A7A83DE1-6BDC-FD48-BF2C-5CA3761F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4032000" y="1558800"/>
              <a:ext cx="370800" cy="370800"/>
            </a:xfrm>
            <a:prstGeom prst="rect">
              <a:avLst/>
            </a:prstGeom>
          </p:spPr>
        </p:pic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294BDE8F-9953-4D42-9DD8-870053FD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4032000" y="1054800"/>
              <a:ext cx="370800" cy="370800"/>
            </a:xfrm>
            <a:prstGeom prst="rect">
              <a:avLst/>
            </a:prstGeom>
          </p:spPr>
        </p:pic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C1089DB0-44EC-5547-A078-DBF334DB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024000" y="3070800"/>
              <a:ext cx="370800" cy="370800"/>
            </a:xfrm>
            <a:prstGeom prst="rect">
              <a:avLst/>
            </a:prstGeom>
          </p:spPr>
        </p:pic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D0237698-2F9A-1C48-9B7F-5CE1D64A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3528000" y="3574800"/>
              <a:ext cx="370800" cy="370800"/>
            </a:xfrm>
            <a:prstGeom prst="rect">
              <a:avLst/>
            </a:prstGeom>
          </p:spPr>
        </p:pic>
        <p:pic>
          <p:nvPicPr>
            <p:cNvPr id="294" name="图片 293">
              <a:extLst>
                <a:ext uri="{FF2B5EF4-FFF2-40B4-BE49-F238E27FC236}">
                  <a16:creationId xmlns:a16="http://schemas.microsoft.com/office/drawing/2014/main" id="{A51A3E35-CE57-0B49-81E7-EECB36BE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4032000" y="2062800"/>
              <a:ext cx="370800" cy="370800"/>
            </a:xfrm>
            <a:prstGeom prst="rect">
              <a:avLst/>
            </a:prstGeom>
          </p:spPr>
        </p:pic>
        <p:pic>
          <p:nvPicPr>
            <p:cNvPr id="298" name="图片 297">
              <a:extLst>
                <a:ext uri="{FF2B5EF4-FFF2-40B4-BE49-F238E27FC236}">
                  <a16:creationId xmlns:a16="http://schemas.microsoft.com/office/drawing/2014/main" id="{359F99F6-08AF-2B4B-BBED-F37E54D3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4536000" y="2062800"/>
              <a:ext cx="370800" cy="370800"/>
            </a:xfrm>
            <a:prstGeom prst="rect">
              <a:avLst/>
            </a:prstGeom>
          </p:spPr>
        </p:pic>
        <p:pic>
          <p:nvPicPr>
            <p:cNvPr id="300" name="图片 299">
              <a:extLst>
                <a:ext uri="{FF2B5EF4-FFF2-40B4-BE49-F238E27FC236}">
                  <a16:creationId xmlns:a16="http://schemas.microsoft.com/office/drawing/2014/main" id="{7DCD64E0-D5AF-AE44-82C2-1839FBE4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3528000" y="2062800"/>
              <a:ext cx="370800" cy="370800"/>
            </a:xfrm>
            <a:prstGeom prst="rect">
              <a:avLst/>
            </a:prstGeom>
          </p:spPr>
        </p:pic>
        <p:pic>
          <p:nvPicPr>
            <p:cNvPr id="302" name="图片 301">
              <a:extLst>
                <a:ext uri="{FF2B5EF4-FFF2-40B4-BE49-F238E27FC236}">
                  <a16:creationId xmlns:a16="http://schemas.microsoft.com/office/drawing/2014/main" id="{2F380DFC-B881-B54E-829A-C56E8343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3024000" y="2062800"/>
              <a:ext cx="370800" cy="3708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9F184BF-8F69-694B-A9DD-60075710FEAB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519547" y="1829295"/>
            <a:ext cx="4540343" cy="23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49A3A2-341E-4DE3-B4E3-C51EBCE4B547}"/>
              </a:ext>
            </a:extLst>
          </p:cNvPr>
          <p:cNvSpPr txBox="1"/>
          <p:nvPr/>
        </p:nvSpPr>
        <p:spPr>
          <a:xfrm>
            <a:off x="8227664" y="1504080"/>
            <a:ext cx="20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 = MNIST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A346AA-31C6-B440-A45A-5C912F74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39620"/>
              </p:ext>
            </p:extLst>
          </p:nvPr>
        </p:nvGraphicFramePr>
        <p:xfrm>
          <a:off x="7683111" y="1877931"/>
          <a:ext cx="3212108" cy="3478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543">
                  <a:extLst>
                    <a:ext uri="{9D8B030D-6E8A-4147-A177-3AD203B41FA5}">
                      <a16:colId xmlns:a16="http://schemas.microsoft.com/office/drawing/2014/main" val="51196454"/>
                    </a:ext>
                  </a:extLst>
                </a:gridCol>
                <a:gridCol w="1824565">
                  <a:extLst>
                    <a:ext uri="{9D8B030D-6E8A-4147-A177-3AD203B41FA5}">
                      <a16:colId xmlns:a16="http://schemas.microsoft.com/office/drawing/2014/main" val="1834585212"/>
                    </a:ext>
                  </a:extLst>
                </a:gridCol>
              </a:tblGrid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FID</a:t>
                      </a:r>
                      <a:r>
                        <a:rPr lang="zh-CN" altLang="en-US" sz="2000" b="1" u="none" strike="noStrike" dirty="0">
                          <a:effectLst/>
                        </a:rPr>
                        <a:t> </a:t>
                      </a:r>
                      <a:r>
                        <a:rPr lang="en-US" altLang="zh-CN" sz="2000" b="1" u="none" strike="noStrike" dirty="0">
                          <a:effectLst/>
                        </a:rPr>
                        <a:t>SCORE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6126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MM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9.8 ± 0.9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002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NS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6.8 ± 0.5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42409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LSGAN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7.8 ± 0.6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571031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6.7 ± 0.4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4650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GP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20.3 ± 5.0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0905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DRAGAN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7.6 ± 0.4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792692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BEGAN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13.1 ± 1.0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995516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VAE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23.8 ± 0.6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507209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28.9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58062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7248292" y="5368460"/>
            <a:ext cx="463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 1.   FID of GANs, the lower the better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F54FEC1-6C4E-4D8B-94BC-B20F3E45DBB6}"/>
              </a:ext>
            </a:extLst>
          </p:cNvPr>
          <p:cNvGrpSpPr/>
          <p:nvPr/>
        </p:nvGrpSpPr>
        <p:grpSpPr>
          <a:xfrm>
            <a:off x="524435" y="1771755"/>
            <a:ext cx="6382582" cy="3924069"/>
            <a:chOff x="150887" y="1771755"/>
            <a:chExt cx="6382582" cy="3924069"/>
          </a:xfrm>
        </p:grpSpPr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2F272CB1-12DA-DB47-934E-DAE056739793}"/>
                </a:ext>
              </a:extLst>
            </p:cNvPr>
            <p:cNvSpPr txBox="1"/>
            <p:nvPr/>
          </p:nvSpPr>
          <p:spPr>
            <a:xfrm>
              <a:off x="1930129" y="5326492"/>
              <a:ext cx="281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Figure 8.  Generated Images</a:t>
              </a:r>
              <a:endParaRPr kumimoji="1" lang="zh-CN" altLang="en-US" dirty="0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F9D8F9F-14A1-4588-ACAF-8C6D23699A87}"/>
                </a:ext>
              </a:extLst>
            </p:cNvPr>
            <p:cNvGrpSpPr/>
            <p:nvPr/>
          </p:nvGrpSpPr>
          <p:grpSpPr>
            <a:xfrm>
              <a:off x="150887" y="1771755"/>
              <a:ext cx="6382582" cy="3582165"/>
              <a:chOff x="541099" y="1979356"/>
              <a:chExt cx="6382582" cy="3582165"/>
            </a:xfrm>
          </p:grpSpPr>
          <p:pic>
            <p:nvPicPr>
              <p:cNvPr id="102" name="图片 4" descr="图片包含 应用程序&#10;&#10;已自动生成说明">
                <a:extLst>
                  <a:ext uri="{FF2B5EF4-FFF2-40B4-BE49-F238E27FC236}">
                    <a16:creationId xmlns:a16="http://schemas.microsoft.com/office/drawing/2014/main" id="{5A8B1710-0624-45D8-9666-BD07D4F9C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080" y="1979356"/>
                <a:ext cx="6370601" cy="714277"/>
              </a:xfrm>
              <a:prstGeom prst="rect">
                <a:avLst/>
              </a:prstGeom>
            </p:spPr>
          </p:pic>
          <p:pic>
            <p:nvPicPr>
              <p:cNvPr id="103" name="图片 5" descr="图片包含 应用程序&#10;&#10;已自动生成说明">
                <a:extLst>
                  <a:ext uri="{FF2B5EF4-FFF2-40B4-BE49-F238E27FC236}">
                    <a16:creationId xmlns:a16="http://schemas.microsoft.com/office/drawing/2014/main" id="{702FD3AC-4161-4E1D-9C8C-DE37F98AC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079" y="2936469"/>
                <a:ext cx="6370601" cy="714277"/>
              </a:xfrm>
              <a:prstGeom prst="rect">
                <a:avLst/>
              </a:prstGeom>
            </p:spPr>
          </p:pic>
          <p:pic>
            <p:nvPicPr>
              <p:cNvPr id="104" name="图片 7" descr="图片包含 徽标&#10;&#10;已自动生成说明">
                <a:extLst>
                  <a:ext uri="{FF2B5EF4-FFF2-40B4-BE49-F238E27FC236}">
                    <a16:creationId xmlns:a16="http://schemas.microsoft.com/office/drawing/2014/main" id="{446B5074-1F74-4B2A-A3FF-026DC85B5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37" y="3893583"/>
                <a:ext cx="6307320" cy="705097"/>
              </a:xfrm>
              <a:prstGeom prst="rect">
                <a:avLst/>
              </a:prstGeom>
            </p:spPr>
          </p:pic>
          <p:pic>
            <p:nvPicPr>
              <p:cNvPr id="106" name="图片 8" descr="图片包含 徽标&#10;&#10;已自动生成说明">
                <a:extLst>
                  <a:ext uri="{FF2B5EF4-FFF2-40B4-BE49-F238E27FC236}">
                    <a16:creationId xmlns:a16="http://schemas.microsoft.com/office/drawing/2014/main" id="{BD697B18-50F8-46D1-A01D-C79D75BE0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099" y="4847244"/>
                <a:ext cx="6370601" cy="7142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46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5269</TotalTime>
  <Words>987</Words>
  <Application>Microsoft Office PowerPoint</Application>
  <PresentationFormat>宽屏</PresentationFormat>
  <Paragraphs>146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標楷體</vt:lpstr>
      <vt:lpstr>DengXian</vt:lpstr>
      <vt:lpstr>DengXian</vt:lpstr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花</dc:creator>
  <cp:lastModifiedBy>陈绪行</cp:lastModifiedBy>
  <cp:revision>81</cp:revision>
  <dcterms:created xsi:type="dcterms:W3CDTF">2020-03-10T03:37:46Z</dcterms:created>
  <dcterms:modified xsi:type="dcterms:W3CDTF">2022-03-18T11:19:19Z</dcterms:modified>
</cp:coreProperties>
</file>